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4" r:id="rId3"/>
    <p:sldId id="275" r:id="rId4"/>
    <p:sldId id="276" r:id="rId5"/>
    <p:sldId id="284" r:id="rId6"/>
    <p:sldId id="292" r:id="rId7"/>
    <p:sldId id="279" r:id="rId8"/>
    <p:sldId id="277" r:id="rId9"/>
    <p:sldId id="266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87" r:id="rId18"/>
    <p:sldId id="293" r:id="rId19"/>
    <p:sldId id="289" r:id="rId20"/>
    <p:sldId id="273" r:id="rId21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030C3-E0AE-47BC-B5BC-23F56E53D7CB}" type="doc">
      <dgm:prSet loTypeId="urn:microsoft.com/office/officeart/2005/8/layout/arrow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0A716F-8010-401F-888B-1F33D98C23B3}">
      <dgm:prSet phldrT="[Text]"/>
      <dgm:spPr/>
      <dgm:t>
        <a:bodyPr/>
        <a:lstStyle/>
        <a:p>
          <a:r>
            <a:rPr lang="sr-Latn-RS" b="1" dirty="0">
              <a:solidFill>
                <a:srgbClr val="00B0F0"/>
              </a:solidFill>
            </a:rPr>
            <a:t>Pametan</a:t>
          </a:r>
          <a:r>
            <a:rPr lang="sr-Latn-RS" dirty="0"/>
            <a:t> </a:t>
          </a:r>
          <a:endParaRPr lang="en-US" dirty="0"/>
        </a:p>
      </dgm:t>
    </dgm:pt>
    <dgm:pt modelId="{576284BF-0AE1-4E9A-A5E6-0BCD317BA20B}" type="parTrans" cxnId="{D382D4C8-C875-4F64-A01F-69A03566A57A}">
      <dgm:prSet/>
      <dgm:spPr/>
      <dgm:t>
        <a:bodyPr/>
        <a:lstStyle/>
        <a:p>
          <a:endParaRPr lang="en-US"/>
        </a:p>
      </dgm:t>
    </dgm:pt>
    <dgm:pt modelId="{4CCEFD88-F646-4732-A52D-2EA1DF105F62}" type="sibTrans" cxnId="{D382D4C8-C875-4F64-A01F-69A03566A57A}">
      <dgm:prSet/>
      <dgm:spPr/>
      <dgm:t>
        <a:bodyPr/>
        <a:lstStyle/>
        <a:p>
          <a:endParaRPr lang="en-US"/>
        </a:p>
      </dgm:t>
    </dgm:pt>
    <dgm:pt modelId="{9493CCAD-80F5-441A-939B-4AB81059FE4B}">
      <dgm:prSet phldrT="[Text]"/>
      <dgm:spPr/>
      <dgm:t>
        <a:bodyPr/>
        <a:lstStyle/>
        <a:p>
          <a:r>
            <a:rPr lang="sr-Latn-RS" b="1" dirty="0">
              <a:solidFill>
                <a:srgbClr val="00B0F0"/>
              </a:solidFill>
            </a:rPr>
            <a:t>Darovit</a:t>
          </a:r>
          <a:r>
            <a:rPr lang="sr-Latn-RS" dirty="0"/>
            <a:t> </a:t>
          </a:r>
          <a:endParaRPr lang="en-US" dirty="0"/>
        </a:p>
      </dgm:t>
    </dgm:pt>
    <dgm:pt modelId="{AAAB47F6-DF69-4954-8C67-9EEDFD2A16E3}" type="parTrans" cxnId="{AC6575A0-D961-4A20-8D93-F8FEE41DD9E0}">
      <dgm:prSet/>
      <dgm:spPr/>
      <dgm:t>
        <a:bodyPr/>
        <a:lstStyle/>
        <a:p>
          <a:endParaRPr lang="en-US"/>
        </a:p>
      </dgm:t>
    </dgm:pt>
    <dgm:pt modelId="{4CAEF142-B2A3-4868-8683-7769C83D507C}" type="sibTrans" cxnId="{AC6575A0-D961-4A20-8D93-F8FEE41DD9E0}">
      <dgm:prSet/>
      <dgm:spPr/>
      <dgm:t>
        <a:bodyPr/>
        <a:lstStyle/>
        <a:p>
          <a:endParaRPr lang="en-US"/>
        </a:p>
      </dgm:t>
    </dgm:pt>
    <dgm:pt modelId="{B0D38ED4-90A4-4067-B230-0091E7B05737}" type="pres">
      <dgm:prSet presAssocID="{869030C3-E0AE-47BC-B5BC-23F56E53D7CB}" presName="diagram" presStyleCnt="0">
        <dgm:presLayoutVars>
          <dgm:dir/>
          <dgm:resizeHandles val="exact"/>
        </dgm:presLayoutVars>
      </dgm:prSet>
      <dgm:spPr/>
    </dgm:pt>
    <dgm:pt modelId="{60297867-A2B9-44E1-BD33-EC76ED497383}" type="pres">
      <dgm:prSet presAssocID="{FC0A716F-8010-401F-888B-1F33D98C23B3}" presName="arrow" presStyleLbl="node1" presStyleIdx="0" presStyleCnt="2">
        <dgm:presLayoutVars>
          <dgm:bulletEnabled val="1"/>
        </dgm:presLayoutVars>
      </dgm:prSet>
      <dgm:spPr/>
    </dgm:pt>
    <dgm:pt modelId="{1DCB7809-8838-4757-8F3B-57501DD4E312}" type="pres">
      <dgm:prSet presAssocID="{9493CCAD-80F5-441A-939B-4AB81059FE4B}" presName="arrow" presStyleLbl="node1" presStyleIdx="1" presStyleCnt="2">
        <dgm:presLayoutVars>
          <dgm:bulletEnabled val="1"/>
        </dgm:presLayoutVars>
      </dgm:prSet>
      <dgm:spPr/>
    </dgm:pt>
  </dgm:ptLst>
  <dgm:cxnLst>
    <dgm:cxn modelId="{A0BC0A0C-CF84-407B-8222-BACFC0F7F4B1}" type="presOf" srcId="{9493CCAD-80F5-441A-939B-4AB81059FE4B}" destId="{1DCB7809-8838-4757-8F3B-57501DD4E312}" srcOrd="0" destOrd="0" presId="urn:microsoft.com/office/officeart/2005/8/layout/arrow5"/>
    <dgm:cxn modelId="{E8B7E324-760C-4BEE-96AF-C259CDFF3D28}" type="presOf" srcId="{869030C3-E0AE-47BC-B5BC-23F56E53D7CB}" destId="{B0D38ED4-90A4-4067-B230-0091E7B05737}" srcOrd="0" destOrd="0" presId="urn:microsoft.com/office/officeart/2005/8/layout/arrow5"/>
    <dgm:cxn modelId="{D0EECE69-2777-4A88-8AC3-3B09934FC36D}" type="presOf" srcId="{FC0A716F-8010-401F-888B-1F33D98C23B3}" destId="{60297867-A2B9-44E1-BD33-EC76ED497383}" srcOrd="0" destOrd="0" presId="urn:microsoft.com/office/officeart/2005/8/layout/arrow5"/>
    <dgm:cxn modelId="{AC6575A0-D961-4A20-8D93-F8FEE41DD9E0}" srcId="{869030C3-E0AE-47BC-B5BC-23F56E53D7CB}" destId="{9493CCAD-80F5-441A-939B-4AB81059FE4B}" srcOrd="1" destOrd="0" parTransId="{AAAB47F6-DF69-4954-8C67-9EEDFD2A16E3}" sibTransId="{4CAEF142-B2A3-4868-8683-7769C83D507C}"/>
    <dgm:cxn modelId="{D382D4C8-C875-4F64-A01F-69A03566A57A}" srcId="{869030C3-E0AE-47BC-B5BC-23F56E53D7CB}" destId="{FC0A716F-8010-401F-888B-1F33D98C23B3}" srcOrd="0" destOrd="0" parTransId="{576284BF-0AE1-4E9A-A5E6-0BCD317BA20B}" sibTransId="{4CCEFD88-F646-4732-A52D-2EA1DF105F62}"/>
    <dgm:cxn modelId="{A723187E-EB54-4616-BAA1-A8894D16C34C}" type="presParOf" srcId="{B0D38ED4-90A4-4067-B230-0091E7B05737}" destId="{60297867-A2B9-44E1-BD33-EC76ED497383}" srcOrd="0" destOrd="0" presId="urn:microsoft.com/office/officeart/2005/8/layout/arrow5"/>
    <dgm:cxn modelId="{FFCA943B-C50C-4755-BDA2-CD49B7A1EE90}" type="presParOf" srcId="{B0D38ED4-90A4-4067-B230-0091E7B05737}" destId="{1DCB7809-8838-4757-8F3B-57501DD4E31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87B8C-DEB4-4CF2-8DB3-6118563626AC}" type="doc">
      <dgm:prSet loTypeId="urn:microsoft.com/office/officeart/2005/8/layout/pyramid4" loCatId="pyramid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FCF3827-A734-4B3E-AE2C-68012BF60E9F}">
      <dgm:prSet phldrT="[Text]"/>
      <dgm:spPr/>
      <dgm:t>
        <a:bodyPr/>
        <a:lstStyle/>
        <a:p>
          <a:r>
            <a:rPr lang="sr-Latn-RS" dirty="0"/>
            <a:t>Motivacija </a:t>
          </a:r>
          <a:endParaRPr lang="en-US" dirty="0"/>
        </a:p>
      </dgm:t>
    </dgm:pt>
    <dgm:pt modelId="{A431965C-C93B-4DFA-8A9C-07897F4FB6EE}" type="parTrans" cxnId="{B0E09FB8-5C2B-410F-A7EC-D1500C5731D0}">
      <dgm:prSet/>
      <dgm:spPr/>
      <dgm:t>
        <a:bodyPr/>
        <a:lstStyle/>
        <a:p>
          <a:endParaRPr lang="en-US"/>
        </a:p>
      </dgm:t>
    </dgm:pt>
    <dgm:pt modelId="{4661F8F7-3501-4247-BE9E-96C0E6070DF6}" type="sibTrans" cxnId="{B0E09FB8-5C2B-410F-A7EC-D1500C5731D0}">
      <dgm:prSet/>
      <dgm:spPr/>
      <dgm:t>
        <a:bodyPr/>
        <a:lstStyle/>
        <a:p>
          <a:endParaRPr lang="en-US"/>
        </a:p>
      </dgm:t>
    </dgm:pt>
    <dgm:pt modelId="{7BDF1347-7CB9-448D-84A3-26FEC2D01BCE}">
      <dgm:prSet phldrT="[Text]"/>
      <dgm:spPr/>
      <dgm:t>
        <a:bodyPr/>
        <a:lstStyle/>
        <a:p>
          <a:r>
            <a:rPr lang="sr-Latn-RS" dirty="0"/>
            <a:t>Kreativnost</a:t>
          </a:r>
          <a:endParaRPr lang="en-US" dirty="0"/>
        </a:p>
      </dgm:t>
    </dgm:pt>
    <dgm:pt modelId="{6F963C98-76F4-40DD-89D0-5F0D552F5B52}" type="parTrans" cxnId="{AB2CA518-CCF7-4873-891B-FF7FBFE2C4A9}">
      <dgm:prSet/>
      <dgm:spPr/>
      <dgm:t>
        <a:bodyPr/>
        <a:lstStyle/>
        <a:p>
          <a:endParaRPr lang="en-US"/>
        </a:p>
      </dgm:t>
    </dgm:pt>
    <dgm:pt modelId="{E702A782-8CD5-452F-9CFE-DCD1E2C80EC2}" type="sibTrans" cxnId="{AB2CA518-CCF7-4873-891B-FF7FBFE2C4A9}">
      <dgm:prSet/>
      <dgm:spPr/>
      <dgm:t>
        <a:bodyPr/>
        <a:lstStyle/>
        <a:p>
          <a:endParaRPr lang="en-US"/>
        </a:p>
      </dgm:t>
    </dgm:pt>
    <dgm:pt modelId="{0F076682-95B9-4FA2-A6D6-E6ABBCE0683D}">
      <dgm:prSet phldrT="[Text]" custT="1"/>
      <dgm:spPr/>
      <dgm:t>
        <a:bodyPr/>
        <a:lstStyle/>
        <a:p>
          <a:r>
            <a:rPr lang="sr-Latn-RS" sz="1600" b="1"/>
            <a:t>Darovitost </a:t>
          </a:r>
          <a:endParaRPr lang="en-US" sz="1600" b="1" dirty="0"/>
        </a:p>
      </dgm:t>
    </dgm:pt>
    <dgm:pt modelId="{D8AC61E2-51AC-4340-BFF1-B991377DF41E}" type="parTrans" cxnId="{0F098885-225E-464A-BA34-032C92F550E0}">
      <dgm:prSet/>
      <dgm:spPr/>
      <dgm:t>
        <a:bodyPr/>
        <a:lstStyle/>
        <a:p>
          <a:endParaRPr lang="en-US"/>
        </a:p>
      </dgm:t>
    </dgm:pt>
    <dgm:pt modelId="{0A4B7E48-402B-4B6E-B189-C6C3794B7F57}" type="sibTrans" cxnId="{0F098885-225E-464A-BA34-032C92F550E0}">
      <dgm:prSet/>
      <dgm:spPr/>
      <dgm:t>
        <a:bodyPr/>
        <a:lstStyle/>
        <a:p>
          <a:endParaRPr lang="en-US"/>
        </a:p>
      </dgm:t>
    </dgm:pt>
    <dgm:pt modelId="{944A5F17-F267-42E1-91B1-EAA436C7DA50}">
      <dgm:prSet phldrT="[Text]"/>
      <dgm:spPr/>
      <dgm:t>
        <a:bodyPr/>
        <a:lstStyle/>
        <a:p>
          <a:r>
            <a:rPr lang="sr-Latn-RS" dirty="0"/>
            <a:t>Izuzetna sposobnost </a:t>
          </a:r>
          <a:endParaRPr lang="en-US" dirty="0"/>
        </a:p>
      </dgm:t>
    </dgm:pt>
    <dgm:pt modelId="{3BBE7A3D-8A57-4220-8ABC-844B75AB2777}" type="parTrans" cxnId="{BFB2B177-CF94-4334-80AC-DFAE1A5A1F50}">
      <dgm:prSet/>
      <dgm:spPr/>
      <dgm:t>
        <a:bodyPr/>
        <a:lstStyle/>
        <a:p>
          <a:endParaRPr lang="en-US"/>
        </a:p>
      </dgm:t>
    </dgm:pt>
    <dgm:pt modelId="{C4FFC00F-AF5F-419D-98EC-5353133D901F}" type="sibTrans" cxnId="{BFB2B177-CF94-4334-80AC-DFAE1A5A1F50}">
      <dgm:prSet/>
      <dgm:spPr/>
      <dgm:t>
        <a:bodyPr/>
        <a:lstStyle/>
        <a:p>
          <a:endParaRPr lang="en-US"/>
        </a:p>
      </dgm:t>
    </dgm:pt>
    <dgm:pt modelId="{E3547D55-5819-4BE0-8596-A03E4506F727}" type="pres">
      <dgm:prSet presAssocID="{27F87B8C-DEB4-4CF2-8DB3-6118563626AC}" presName="compositeShape" presStyleCnt="0">
        <dgm:presLayoutVars>
          <dgm:chMax val="9"/>
          <dgm:dir/>
          <dgm:resizeHandles val="exact"/>
        </dgm:presLayoutVars>
      </dgm:prSet>
      <dgm:spPr/>
    </dgm:pt>
    <dgm:pt modelId="{8237663A-8DE6-487A-A1FE-0A60983FE383}" type="pres">
      <dgm:prSet presAssocID="{27F87B8C-DEB4-4CF2-8DB3-6118563626AC}" presName="triangle1" presStyleLbl="node1" presStyleIdx="0" presStyleCnt="4">
        <dgm:presLayoutVars>
          <dgm:bulletEnabled val="1"/>
        </dgm:presLayoutVars>
      </dgm:prSet>
      <dgm:spPr/>
    </dgm:pt>
    <dgm:pt modelId="{8ADB05FA-CE9A-4BEB-A119-16EED7FFB9AD}" type="pres">
      <dgm:prSet presAssocID="{27F87B8C-DEB4-4CF2-8DB3-6118563626AC}" presName="triangle2" presStyleLbl="node1" presStyleIdx="1" presStyleCnt="4">
        <dgm:presLayoutVars>
          <dgm:bulletEnabled val="1"/>
        </dgm:presLayoutVars>
      </dgm:prSet>
      <dgm:spPr/>
    </dgm:pt>
    <dgm:pt modelId="{143B8824-2E65-4B06-B3A6-B25775088B02}" type="pres">
      <dgm:prSet presAssocID="{27F87B8C-DEB4-4CF2-8DB3-6118563626AC}" presName="triangle3" presStyleLbl="node1" presStyleIdx="2" presStyleCnt="4">
        <dgm:presLayoutVars>
          <dgm:bulletEnabled val="1"/>
        </dgm:presLayoutVars>
      </dgm:prSet>
      <dgm:spPr/>
    </dgm:pt>
    <dgm:pt modelId="{C3632C2C-9B51-4D28-9C1D-FCCA0EE7632D}" type="pres">
      <dgm:prSet presAssocID="{27F87B8C-DEB4-4CF2-8DB3-6118563626AC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D0B95C04-57D2-41F1-A525-30B645FE3994}" type="presOf" srcId="{AFCF3827-A734-4B3E-AE2C-68012BF60E9F}" destId="{8237663A-8DE6-487A-A1FE-0A60983FE383}" srcOrd="0" destOrd="0" presId="urn:microsoft.com/office/officeart/2005/8/layout/pyramid4"/>
    <dgm:cxn modelId="{AB2CA518-CCF7-4873-891B-FF7FBFE2C4A9}" srcId="{27F87B8C-DEB4-4CF2-8DB3-6118563626AC}" destId="{7BDF1347-7CB9-448D-84A3-26FEC2D01BCE}" srcOrd="1" destOrd="0" parTransId="{6F963C98-76F4-40DD-89D0-5F0D552F5B52}" sibTransId="{E702A782-8CD5-452F-9CFE-DCD1E2C80EC2}"/>
    <dgm:cxn modelId="{E73CA255-055F-4672-A355-52894C87C43E}" type="presOf" srcId="{944A5F17-F267-42E1-91B1-EAA436C7DA50}" destId="{C3632C2C-9B51-4D28-9C1D-FCCA0EE7632D}" srcOrd="0" destOrd="0" presId="urn:microsoft.com/office/officeart/2005/8/layout/pyramid4"/>
    <dgm:cxn modelId="{BFB2B177-CF94-4334-80AC-DFAE1A5A1F50}" srcId="{27F87B8C-DEB4-4CF2-8DB3-6118563626AC}" destId="{944A5F17-F267-42E1-91B1-EAA436C7DA50}" srcOrd="3" destOrd="0" parTransId="{3BBE7A3D-8A57-4220-8ABC-844B75AB2777}" sibTransId="{C4FFC00F-AF5F-419D-98EC-5353133D901F}"/>
    <dgm:cxn modelId="{0F098885-225E-464A-BA34-032C92F550E0}" srcId="{27F87B8C-DEB4-4CF2-8DB3-6118563626AC}" destId="{0F076682-95B9-4FA2-A6D6-E6ABBCE0683D}" srcOrd="2" destOrd="0" parTransId="{D8AC61E2-51AC-4340-BFF1-B991377DF41E}" sibTransId="{0A4B7E48-402B-4B6E-B189-C6C3794B7F57}"/>
    <dgm:cxn modelId="{9A3BB7A3-1173-49F8-A62B-979EEC431B46}" type="presOf" srcId="{27F87B8C-DEB4-4CF2-8DB3-6118563626AC}" destId="{E3547D55-5819-4BE0-8596-A03E4506F727}" srcOrd="0" destOrd="0" presId="urn:microsoft.com/office/officeart/2005/8/layout/pyramid4"/>
    <dgm:cxn modelId="{36D91EAB-C754-4C96-BB4B-A61DC135E3BC}" type="presOf" srcId="{7BDF1347-7CB9-448D-84A3-26FEC2D01BCE}" destId="{8ADB05FA-CE9A-4BEB-A119-16EED7FFB9AD}" srcOrd="0" destOrd="0" presId="urn:microsoft.com/office/officeart/2005/8/layout/pyramid4"/>
    <dgm:cxn modelId="{B0E09FB8-5C2B-410F-A7EC-D1500C5731D0}" srcId="{27F87B8C-DEB4-4CF2-8DB3-6118563626AC}" destId="{AFCF3827-A734-4B3E-AE2C-68012BF60E9F}" srcOrd="0" destOrd="0" parTransId="{A431965C-C93B-4DFA-8A9C-07897F4FB6EE}" sibTransId="{4661F8F7-3501-4247-BE9E-96C0E6070DF6}"/>
    <dgm:cxn modelId="{ECB39CDE-B423-4392-A0B6-F08FAFB78A19}" type="presOf" srcId="{0F076682-95B9-4FA2-A6D6-E6ABBCE0683D}" destId="{143B8824-2E65-4B06-B3A6-B25775088B02}" srcOrd="0" destOrd="0" presId="urn:microsoft.com/office/officeart/2005/8/layout/pyramid4"/>
    <dgm:cxn modelId="{18F79F07-AE24-4D2C-A974-605618E859EA}" type="presParOf" srcId="{E3547D55-5819-4BE0-8596-A03E4506F727}" destId="{8237663A-8DE6-487A-A1FE-0A60983FE383}" srcOrd="0" destOrd="0" presId="urn:microsoft.com/office/officeart/2005/8/layout/pyramid4"/>
    <dgm:cxn modelId="{F95E31E1-25E8-4728-B1C9-E1DBA8C15752}" type="presParOf" srcId="{E3547D55-5819-4BE0-8596-A03E4506F727}" destId="{8ADB05FA-CE9A-4BEB-A119-16EED7FFB9AD}" srcOrd="1" destOrd="0" presId="urn:microsoft.com/office/officeart/2005/8/layout/pyramid4"/>
    <dgm:cxn modelId="{32839434-55C3-46EB-BB7A-D9B884F3AB4A}" type="presParOf" srcId="{E3547D55-5819-4BE0-8596-A03E4506F727}" destId="{143B8824-2E65-4B06-B3A6-B25775088B02}" srcOrd="2" destOrd="0" presId="urn:microsoft.com/office/officeart/2005/8/layout/pyramid4"/>
    <dgm:cxn modelId="{DC6E996F-8714-43BB-AEDC-B732D6267408}" type="presParOf" srcId="{E3547D55-5819-4BE0-8596-A03E4506F727}" destId="{C3632C2C-9B51-4D28-9C1D-FCCA0EE7632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97867-A2B9-44E1-BD33-EC76ED497383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000" b="1" kern="1200" dirty="0">
              <a:solidFill>
                <a:srgbClr val="00B0F0"/>
              </a:solidFill>
            </a:rPr>
            <a:t>Pametan</a:t>
          </a:r>
          <a:r>
            <a:rPr lang="sr-Latn-RS" sz="4000" kern="1200" dirty="0"/>
            <a:t> </a:t>
          </a:r>
          <a:endParaRPr lang="en-US" sz="4000" kern="1200" dirty="0"/>
        </a:p>
      </dsp:txBody>
      <dsp:txXfrm rot="5400000">
        <a:off x="1323" y="1295299"/>
        <a:ext cx="2431107" cy="1473398"/>
      </dsp:txXfrm>
    </dsp:sp>
    <dsp:sp modelId="{1DCB7809-8838-4757-8F3B-57501DD4E312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000" b="1" kern="1200" dirty="0">
              <a:solidFill>
                <a:srgbClr val="00B0F0"/>
              </a:solidFill>
            </a:rPr>
            <a:t>Darovit</a:t>
          </a:r>
          <a:r>
            <a:rPr lang="sr-Latn-RS" sz="4000" kern="1200" dirty="0"/>
            <a:t> </a:t>
          </a:r>
          <a:endParaRPr lang="en-US" sz="4000" kern="1200" dirty="0"/>
        </a:p>
      </dsp:txBody>
      <dsp:txXfrm rot="-5400000">
        <a:off x="3663570" y="1295300"/>
        <a:ext cx="2431107" cy="1473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7663A-8DE6-487A-A1FE-0A60983FE383}">
      <dsp:nvSpPr>
        <dsp:cNvPr id="0" name=""/>
        <dsp:cNvSpPr/>
      </dsp:nvSpPr>
      <dsp:spPr>
        <a:xfrm>
          <a:off x="2032000" y="0"/>
          <a:ext cx="2032000" cy="203200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Motivacija </a:t>
          </a:r>
          <a:endParaRPr lang="en-US" sz="1500" kern="1200" dirty="0"/>
        </a:p>
      </dsp:txBody>
      <dsp:txXfrm>
        <a:off x="2540000" y="1016000"/>
        <a:ext cx="1016000" cy="1016000"/>
      </dsp:txXfrm>
    </dsp:sp>
    <dsp:sp modelId="{8ADB05FA-CE9A-4BEB-A119-16EED7FFB9AD}">
      <dsp:nvSpPr>
        <dsp:cNvPr id="0" name=""/>
        <dsp:cNvSpPr/>
      </dsp:nvSpPr>
      <dsp:spPr>
        <a:xfrm>
          <a:off x="1016000" y="2032000"/>
          <a:ext cx="2032000" cy="2032000"/>
        </a:xfrm>
        <a:prstGeom prst="triangle">
          <a:avLst/>
        </a:prstGeom>
        <a:solidFill>
          <a:schemeClr val="accent4">
            <a:hueOff val="0"/>
            <a:satOff val="0"/>
            <a:lumOff val="-431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Kreativnost</a:t>
          </a:r>
          <a:endParaRPr lang="en-US" sz="1500" kern="1200" dirty="0"/>
        </a:p>
      </dsp:txBody>
      <dsp:txXfrm>
        <a:off x="1524000" y="3048000"/>
        <a:ext cx="1016000" cy="1016000"/>
      </dsp:txXfrm>
    </dsp:sp>
    <dsp:sp modelId="{143B8824-2E65-4B06-B3A6-B25775088B02}">
      <dsp:nvSpPr>
        <dsp:cNvPr id="0" name=""/>
        <dsp:cNvSpPr/>
      </dsp:nvSpPr>
      <dsp:spPr>
        <a:xfrm rot="10800000">
          <a:off x="2032000" y="2032000"/>
          <a:ext cx="2032000" cy="2032000"/>
        </a:xfrm>
        <a:prstGeom prst="triangle">
          <a:avLst/>
        </a:prstGeom>
        <a:solidFill>
          <a:schemeClr val="accent4">
            <a:hueOff val="0"/>
            <a:satOff val="0"/>
            <a:lumOff val="-862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/>
            <a:t>Darovitost </a:t>
          </a:r>
          <a:endParaRPr lang="en-US" sz="1600" b="1" kern="1200" dirty="0"/>
        </a:p>
      </dsp:txBody>
      <dsp:txXfrm rot="10800000">
        <a:off x="2540000" y="2032000"/>
        <a:ext cx="1016000" cy="1016000"/>
      </dsp:txXfrm>
    </dsp:sp>
    <dsp:sp modelId="{C3632C2C-9B51-4D28-9C1D-FCCA0EE7632D}">
      <dsp:nvSpPr>
        <dsp:cNvPr id="0" name=""/>
        <dsp:cNvSpPr/>
      </dsp:nvSpPr>
      <dsp:spPr>
        <a:xfrm>
          <a:off x="3048000" y="2032000"/>
          <a:ext cx="2032000" cy="2032000"/>
        </a:xfrm>
        <a:prstGeom prst="triangle">
          <a:avLst/>
        </a:prstGeom>
        <a:solidFill>
          <a:schemeClr val="accent4">
            <a:hueOff val="0"/>
            <a:satOff val="0"/>
            <a:lumOff val="-1294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Izuzetna sposobnost </a:t>
          </a:r>
          <a:endParaRPr lang="en-US" sz="1500" kern="1200" dirty="0"/>
        </a:p>
      </dsp:txBody>
      <dsp:txXfrm>
        <a:off x="3556000" y="3048000"/>
        <a:ext cx="101600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622C5-C4CD-4E0A-918E-103BC1589C4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3C92A-E2B9-4E33-BFBB-B738DB6FB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0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C68453-02B3-44BC-9692-8490706DBAC3}" type="slidenum">
              <a:rPr lang="hu-HU" altLang="sr-Latn-RS"/>
              <a:pPr eaLnBrk="1" hangingPunct="1"/>
              <a:t>3</a:t>
            </a:fld>
            <a:endParaRPr lang="hu-HU" altLang="sr-Latn-R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977EC1-A1D1-4EEA-B778-3FF8A5A75F05}" type="slidenum">
              <a:rPr lang="hu-HU" altLang="sr-Latn-RS"/>
              <a:pPr eaLnBrk="1" hangingPunct="1"/>
              <a:t>7</a:t>
            </a:fld>
            <a:endParaRPr lang="hu-HU" altLang="sr-Latn-R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3.11.2021.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3.11.2021.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3.11.2021.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3.11.2021.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3.11.2021.</a:t>
            </a:fld>
            <a:endParaRPr lang="sr-Latn-C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3.11.2021.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3.11.2021.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3.11.2021.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3.11.2021.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3.11.2021.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3.11.2021.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95EB143-DC6C-420A-9F3D-B0C1D8BBA21A}" type="datetimeFigureOut">
              <a:rPr lang="sr-Latn-CS" smtClean="0"/>
              <a:t>3.11.2021.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Darovitosti i daroviti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>
                <a:solidFill>
                  <a:schemeClr val="bg1"/>
                </a:solidFill>
              </a:rPr>
              <a:t>dr </a:t>
            </a:r>
            <a:r>
              <a:rPr lang="sr-Latn-RS" dirty="0" err="1">
                <a:solidFill>
                  <a:schemeClr val="bg1"/>
                </a:solidFill>
              </a:rPr>
              <a:t>Otilia</a:t>
            </a:r>
            <a:r>
              <a:rPr lang="sr-Latn-RS" dirty="0">
                <a:solidFill>
                  <a:schemeClr val="bg1"/>
                </a:solidFill>
              </a:rPr>
              <a:t> </a:t>
            </a:r>
            <a:r>
              <a:rPr lang="sr-Latn-RS" dirty="0" err="1">
                <a:solidFill>
                  <a:schemeClr val="bg1"/>
                </a:solidFill>
              </a:rPr>
              <a:t>Velišek</a:t>
            </a:r>
            <a:r>
              <a:rPr lang="sr-Latn-RS" dirty="0">
                <a:solidFill>
                  <a:schemeClr val="bg1"/>
                </a:solidFill>
              </a:rPr>
              <a:t>-</a:t>
            </a:r>
            <a:r>
              <a:rPr lang="sr-Latn-RS" dirty="0" err="1">
                <a:solidFill>
                  <a:schemeClr val="bg1"/>
                </a:solidFill>
              </a:rPr>
              <a:t>Braško</a:t>
            </a:r>
            <a:endParaRPr lang="sr-Latn-R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Novi Sad, 20</a:t>
            </a:r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sr-Latn-RS" dirty="0">
                <a:solidFill>
                  <a:schemeClr val="bg1"/>
                </a:solidFill>
              </a:rPr>
              <a:t>1.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21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10" y="350100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Tipovi darovitih </a:t>
            </a:r>
            <a:r>
              <a:rPr lang="sr-Latn-RS" sz="3100" dirty="0"/>
              <a:t>(Betts &amp; Neihart)</a:t>
            </a:r>
            <a:endParaRPr lang="en-US" sz="3100" dirty="0"/>
          </a:p>
        </p:txBody>
      </p:sp>
      <p:pic>
        <p:nvPicPr>
          <p:cNvPr id="25602" name="Picture 2" descr="C:\Users\Asus\Desktop\Slike za seminar\smart-kids-darovita-deca-800x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24" y="428604"/>
            <a:ext cx="7620000" cy="2914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7729" y="4797152"/>
            <a:ext cx="99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Prkosan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6281" y="558924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Uspešan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3633" y="5958572"/>
            <a:ext cx="104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Prikriven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7490" y="5773906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Samostalan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91945" y="4509120"/>
            <a:ext cx="192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Dvostruko poseban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00257" y="450912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„Otpadnik“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28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USPEŠ</a:t>
            </a:r>
            <a:r>
              <a:rPr lang="en-US" dirty="0"/>
              <a:t>NO DAROVITO DETE</a:t>
            </a:r>
            <a:endParaRPr lang="en-US" b="1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75359"/>
            <a:ext cx="4038600" cy="237564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64904"/>
            <a:ext cx="4281518" cy="3672408"/>
          </a:xfrm>
        </p:spPr>
        <p:txBody>
          <a:bodyPr>
            <a:noAutofit/>
          </a:bodyPr>
          <a:lstStyle/>
          <a:p>
            <a:r>
              <a:rPr lang="en-GB" sz="2400" dirty="0"/>
              <a:t>dobro </a:t>
            </a:r>
            <a:r>
              <a:rPr lang="en-GB" sz="2400" dirty="0" err="1"/>
              <a:t>prilagođeno</a:t>
            </a:r>
            <a:endParaRPr lang="sr-Latn-RS" sz="2400" dirty="0"/>
          </a:p>
          <a:p>
            <a:r>
              <a:rPr lang="en-GB" sz="2400" dirty="0" err="1"/>
              <a:t>postiže</a:t>
            </a:r>
            <a:r>
              <a:rPr lang="en-GB" sz="2400" dirty="0"/>
              <a:t> </a:t>
            </a:r>
            <a:r>
              <a:rPr lang="en-GB" sz="2400" dirty="0" err="1"/>
              <a:t>visoke</a:t>
            </a:r>
            <a:r>
              <a:rPr lang="en-GB" sz="2400" dirty="0"/>
              <a:t> </a:t>
            </a:r>
            <a:r>
              <a:rPr lang="en-GB" sz="2400" dirty="0" err="1"/>
              <a:t>rezultate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testovima</a:t>
            </a:r>
            <a:r>
              <a:rPr lang="en-GB" sz="2400" dirty="0"/>
              <a:t> </a:t>
            </a:r>
            <a:r>
              <a:rPr lang="en-GB" sz="2400" dirty="0" err="1"/>
              <a:t>sposobnosti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postignuća</a:t>
            </a:r>
            <a:r>
              <a:rPr lang="en-GB" sz="2400" dirty="0"/>
              <a:t>….</a:t>
            </a:r>
          </a:p>
          <a:p>
            <a:endParaRPr lang="en-GB" sz="2400" dirty="0"/>
          </a:p>
          <a:p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47085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83671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/>
              <a:t>PRKOSNO</a:t>
            </a:r>
            <a:r>
              <a:rPr lang="sr-Latn-RS" dirty="0"/>
              <a:t> </a:t>
            </a:r>
            <a:r>
              <a:rPr lang="en-US" dirty="0"/>
              <a:t>DAROVITO DETE </a:t>
            </a:r>
            <a:r>
              <a:rPr lang="sr-Latn-RS" dirty="0"/>
              <a:t>– “IZAZIVAČ”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86" y="2714620"/>
            <a:ext cx="3886836" cy="26585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8048" y="2492897"/>
            <a:ext cx="3682752" cy="3633267"/>
          </a:xfrm>
        </p:spPr>
        <p:txBody>
          <a:bodyPr>
            <a:normAutofit/>
          </a:bodyPr>
          <a:lstStyle/>
          <a:p>
            <a:endParaRPr lang="sr-Latn-RS" dirty="0"/>
          </a:p>
          <a:p>
            <a:r>
              <a:rPr lang="sr-Latn-RS" sz="2400" dirty="0"/>
              <a:t>kreativno,</a:t>
            </a:r>
          </a:p>
          <a:p>
            <a:r>
              <a:rPr lang="sr-Latn-RS" sz="2400" dirty="0"/>
              <a:t>sklono da se suprotstvalja sistemu i izaziva autoritete</a:t>
            </a:r>
            <a:r>
              <a:rPr lang="en-US" sz="2400" dirty="0"/>
              <a:t> …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76458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404664"/>
            <a:ext cx="8229600" cy="1143000"/>
          </a:xfrm>
        </p:spPr>
        <p:txBody>
          <a:bodyPr/>
          <a:lstStyle/>
          <a:p>
            <a:r>
              <a:rPr lang="sr-Latn-RS" b="1" dirty="0"/>
              <a:t>PRIKRIVENO</a:t>
            </a:r>
            <a:r>
              <a:rPr lang="sr-Latn-RS" dirty="0"/>
              <a:t> (blokirano)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9" y="1628801"/>
            <a:ext cx="3451473" cy="462568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6120" y="2249424"/>
            <a:ext cx="3034680" cy="3123792"/>
          </a:xfrm>
        </p:spPr>
        <p:txBody>
          <a:bodyPr/>
          <a:lstStyle/>
          <a:p>
            <a:pPr lvl="0"/>
            <a:r>
              <a:rPr lang="en-US" sz="2400" dirty="0"/>
              <a:t>N</a:t>
            </a:r>
            <a:r>
              <a:rPr lang="sr-Latn-RS" sz="2400" dirty="0" err="1"/>
              <a:t>esigurno</a:t>
            </a:r>
            <a:r>
              <a:rPr lang="sr-Latn-RS" sz="2400" dirty="0"/>
              <a:t>, </a:t>
            </a:r>
          </a:p>
          <a:p>
            <a:pPr lvl="0"/>
            <a:r>
              <a:rPr lang="sr-Latn-RS" sz="2400" dirty="0"/>
              <a:t>Zbunjeno</a:t>
            </a:r>
            <a:r>
              <a:rPr lang="en-US" sz="2400" dirty="0"/>
              <a:t>…</a:t>
            </a:r>
            <a:endParaRPr lang="sr-Latn-R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9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“OTPADNIK”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492896"/>
            <a:ext cx="4098032" cy="30735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0056" y="2636913"/>
            <a:ext cx="3610744" cy="3489251"/>
          </a:xfrm>
        </p:spPr>
        <p:txBody>
          <a:bodyPr>
            <a:normAutofit/>
          </a:bodyPr>
          <a:lstStyle/>
          <a:p>
            <a:r>
              <a:rPr lang="sr-Latn-RS" sz="2400" dirty="0"/>
              <a:t>često ima interesovanja koja su van školskog programa i za koja </a:t>
            </a:r>
            <a:r>
              <a:rPr lang="sr-Latn-RS" sz="2400" u="sng" dirty="0"/>
              <a:t>ne </a:t>
            </a:r>
            <a:r>
              <a:rPr lang="sr-Latn-RS" sz="2400" dirty="0"/>
              <a:t>dobija podršku</a:t>
            </a:r>
            <a:r>
              <a:rPr lang="en-US" sz="24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48155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DVOSTRUKO POSEBNO </a:t>
            </a:r>
            <a:endParaRPr lang="en-US" dirty="0"/>
          </a:p>
        </p:txBody>
      </p:sp>
      <p:pic>
        <p:nvPicPr>
          <p:cNvPr id="5" name="Content Placeholder 4" descr="C:\képek\Diák\disabled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2590445"/>
            <a:ext cx="2396499" cy="230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28803"/>
            <a:ext cx="4038600" cy="4846585"/>
          </a:xfrm>
        </p:spPr>
        <p:txBody>
          <a:bodyPr/>
          <a:lstStyle/>
          <a:p>
            <a:pPr lvl="0"/>
            <a:r>
              <a:rPr lang="sr-Latn-RS" sz="2400" dirty="0"/>
              <a:t>Dvostruko drugačiji</a:t>
            </a:r>
          </a:p>
          <a:p>
            <a:pPr lvl="0"/>
            <a:r>
              <a:rPr lang="sr-Latn-RS" sz="2400" dirty="0"/>
              <a:t>Dvostruko izuzetni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27649" y="5157192"/>
            <a:ext cx="1820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Stephen Hawking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703626"/>
            <a:ext cx="3166552" cy="23749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91983" y="6209587"/>
            <a:ext cx="1669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Temple Grandin</a:t>
            </a:r>
          </a:p>
        </p:txBody>
      </p:sp>
    </p:spTree>
    <p:extLst>
      <p:ext uri="{BB962C8B-B14F-4D97-AF65-F5344CB8AC3E}">
        <p14:creationId xmlns:p14="http://schemas.microsoft.com/office/powerpoint/2010/main" val="124401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SAMOSTALNO</a:t>
            </a:r>
            <a:r>
              <a:rPr lang="sr-Latn-RS" dirty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0096" y="1600201"/>
            <a:ext cx="3250704" cy="4525963"/>
          </a:xfrm>
        </p:spPr>
        <p:txBody>
          <a:bodyPr>
            <a:normAutofit/>
          </a:bodyPr>
          <a:lstStyle/>
          <a:p>
            <a:pPr lvl="0"/>
            <a:r>
              <a:rPr lang="sr-Latn-RS" sz="2400" dirty="0"/>
              <a:t>jasni ciljevi,  </a:t>
            </a:r>
          </a:p>
          <a:p>
            <a:pPr lvl="0"/>
            <a:r>
              <a:rPr lang="sr-Latn-RS" sz="2400" dirty="0"/>
              <a:t>prihvaćeno, …</a:t>
            </a:r>
          </a:p>
          <a:p>
            <a:pPr>
              <a:buNone/>
            </a:pPr>
            <a:endParaRPr lang="sr-Latn-RS" sz="2400" dirty="0"/>
          </a:p>
          <a:p>
            <a:pPr>
              <a:buNone/>
            </a:pPr>
            <a:endParaRPr lang="sr-Latn-RS" sz="2400" dirty="0"/>
          </a:p>
          <a:p>
            <a:pPr>
              <a:buNone/>
            </a:pPr>
            <a:endParaRPr lang="sr-Latn-RS" sz="2400" dirty="0"/>
          </a:p>
          <a:p>
            <a:pPr>
              <a:buNone/>
            </a:pPr>
            <a:endParaRPr lang="sr-Latn-RS" sz="2400" dirty="0"/>
          </a:p>
          <a:p>
            <a:r>
              <a:rPr lang="sr-Latn-RS" sz="2400" b="1" u="sng" dirty="0">
                <a:solidFill>
                  <a:srgbClr val="FFC000"/>
                </a:solidFill>
              </a:rPr>
              <a:t>Samo prvi i poslednji tip odlikuje uspešnost u akademskom domenu!!!</a:t>
            </a:r>
            <a:endParaRPr lang="en-US" sz="2400" b="1" u="sng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564904"/>
            <a:ext cx="4038600" cy="23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974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22637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/>
              <a:t>„</a:t>
            </a:r>
            <a:r>
              <a:rPr lang="sr-Latn-RS" dirty="0"/>
              <a:t>Tako bi bilo dobro,</a:t>
            </a:r>
            <a:br>
              <a:rPr lang="sr-Latn-RS" dirty="0"/>
            </a:br>
            <a:r>
              <a:rPr lang="sr-Latn-RS" dirty="0"/>
              <a:t> kada bi darovito dete bilo </a:t>
            </a:r>
            <a:br>
              <a:rPr lang="sr-Latn-RS" dirty="0"/>
            </a:br>
            <a:r>
              <a:rPr lang="sr-Latn-RS" dirty="0"/>
              <a:t>savršeno normalno!”</a:t>
            </a:r>
            <a:br>
              <a:rPr lang="sr-Latn-RS" dirty="0"/>
            </a:br>
            <a:br>
              <a:rPr lang="sr-Latn-RS" dirty="0"/>
            </a:br>
            <a:r>
              <a:rPr lang="hu-HU" dirty="0"/>
              <a:t>(</a:t>
            </a:r>
            <a:r>
              <a:rPr lang="hu-HU" dirty="0" err="1"/>
              <a:t>Galbraith</a:t>
            </a:r>
            <a:r>
              <a:rPr lang="hu-HU" dirty="0"/>
              <a:t>, 2007)</a:t>
            </a:r>
            <a:br>
              <a:rPr lang="sr-Latn-RS" dirty="0"/>
            </a:br>
            <a:endParaRPr lang="sr-Latn-R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55" y="3573017"/>
            <a:ext cx="4717803" cy="2488679"/>
          </a:xfrm>
        </p:spPr>
      </p:pic>
    </p:spTree>
    <p:extLst>
      <p:ext uri="{BB962C8B-B14F-4D97-AF65-F5344CB8AC3E}">
        <p14:creationId xmlns:p14="http://schemas.microsoft.com/office/powerpoint/2010/main" val="29343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docs-internal-guid-0713cc7f-7fff-e56f-5a59-1fd163afd107" descr="pie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3463" y="2996952"/>
            <a:ext cx="32067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docs-internal-guid-eb478629-7fff-d961-8e9e-2ff2d90a5214" descr="dessi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5344" y="2492896"/>
            <a:ext cx="29527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itle 3"/>
          <p:cNvSpPr>
            <a:spLocks noGrp="1"/>
          </p:cNvSpPr>
          <p:nvPr>
            <p:ph type="title" idx="4294967295"/>
          </p:nvPr>
        </p:nvSpPr>
        <p:spPr>
          <a:xfrm>
            <a:off x="2279576" y="548680"/>
            <a:ext cx="727280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/>
              <a:t>„</a:t>
            </a:r>
            <a:r>
              <a:rPr lang="en-US" dirty="0" err="1"/>
              <a:t>Svet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ugla</a:t>
            </a:r>
            <a:r>
              <a:rPr lang="en-US" dirty="0"/>
              <a:t> </a:t>
            </a:r>
            <a:r>
              <a:rPr lang="en-US" dirty="0" err="1"/>
              <a:t>insekta</a:t>
            </a:r>
            <a:r>
              <a:rPr lang="sr-Latn-RS" dirty="0"/>
              <a:t>“</a:t>
            </a:r>
            <a:br>
              <a:rPr lang="sr-Latn-RS" dirty="0"/>
            </a:br>
            <a:r>
              <a:rPr lang="sr-Latn-RS" dirty="0"/>
              <a:t>Likovni konkurs dečjih radova</a:t>
            </a:r>
            <a:br>
              <a:rPr lang="sr-Latn-RS" dirty="0"/>
            </a:br>
            <a:r>
              <a:rPr lang="sr-Latn-RS" i="1" dirty="0">
                <a:solidFill>
                  <a:srgbClr val="FFC000"/>
                </a:solidFill>
              </a:rPr>
              <a:t>Koji rad je produkt darovitog!?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05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14356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sr-Latn-RS" dirty="0"/>
              <a:t>Ko sve može da uoči darovitost kod dece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r-Latn-RS" dirty="0"/>
          </a:p>
          <a:p>
            <a:r>
              <a:rPr lang="sr-Latn-RS" dirty="0"/>
              <a:t>Roditelji </a:t>
            </a:r>
          </a:p>
          <a:p>
            <a:r>
              <a:rPr lang="sr-Latn-RS" dirty="0"/>
              <a:t>Vaspitači/učitelji</a:t>
            </a:r>
          </a:p>
          <a:p>
            <a:r>
              <a:rPr lang="en-US" dirty="0"/>
              <a:t>N</a:t>
            </a:r>
            <a:r>
              <a:rPr lang="sr-Latn-RS" dirty="0"/>
              <a:t>astavnici</a:t>
            </a:r>
          </a:p>
          <a:p>
            <a:r>
              <a:rPr lang="sr-Latn-RS" dirty="0"/>
              <a:t>Pedagozi i psiholozi   </a:t>
            </a:r>
          </a:p>
          <a:p>
            <a:r>
              <a:rPr lang="sr-Latn-RS" dirty="0"/>
              <a:t> Drugari iz </a:t>
            </a:r>
            <a:r>
              <a:rPr lang="en-US" dirty="0" err="1"/>
              <a:t>grupe</a:t>
            </a:r>
            <a:r>
              <a:rPr lang="en-US" dirty="0"/>
              <a:t>/</a:t>
            </a:r>
            <a:r>
              <a:rPr lang="sr-Latn-RS" dirty="0"/>
              <a:t>odeljenja</a:t>
            </a:r>
          </a:p>
          <a:p>
            <a:r>
              <a:rPr lang="sr-Latn-RS" dirty="0"/>
              <a:t>...(testovi,ocene,samoprocena)</a:t>
            </a:r>
          </a:p>
          <a:p>
            <a:pPr>
              <a:buNone/>
            </a:pPr>
            <a:endParaRPr lang="sr-Latn-RS" dirty="0"/>
          </a:p>
          <a:p>
            <a:pPr marL="0" indent="0">
              <a:buNone/>
            </a:pPr>
            <a:r>
              <a:rPr lang="en-US" i="1" dirty="0">
                <a:solidFill>
                  <a:srgbClr val="FFC000"/>
                </a:solidFill>
              </a:rPr>
              <a:t>LITERATUR</a:t>
            </a:r>
            <a:r>
              <a:rPr lang="sr-Latn-RS" i="1" dirty="0">
                <a:solidFill>
                  <a:srgbClr val="FFC000"/>
                </a:solidFill>
              </a:rPr>
              <a:t>A: Metodika IVO (2018: 71-73)</a:t>
            </a: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32771" name="Picture 3" descr="C:\Users\Asus\Desktop\Slike za seminar\5662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92" y="3571876"/>
            <a:ext cx="1123946" cy="1110762"/>
          </a:xfrm>
          <a:prstGeom prst="rect">
            <a:avLst/>
          </a:prstGeom>
          <a:noFill/>
        </p:spPr>
      </p:pic>
      <p:pic>
        <p:nvPicPr>
          <p:cNvPr id="32772" name="Picture 4" descr="C:\Users\Asus\Desktop\Slike za seminar\images 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446" y="3429001"/>
            <a:ext cx="1243012" cy="824171"/>
          </a:xfrm>
          <a:prstGeom prst="rect">
            <a:avLst/>
          </a:prstGeom>
          <a:noFill/>
        </p:spPr>
      </p:pic>
      <p:pic>
        <p:nvPicPr>
          <p:cNvPr id="32773" name="Picture 5" descr="C:\Users\Asus\Desktop\Slike za seminar\images 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68" y="2928934"/>
            <a:ext cx="1000132" cy="600080"/>
          </a:xfrm>
          <a:prstGeom prst="rect">
            <a:avLst/>
          </a:prstGeom>
          <a:noFill/>
        </p:spPr>
      </p:pic>
      <p:pic>
        <p:nvPicPr>
          <p:cNvPr id="32775" name="Picture 7" descr="C:\Users\Asus\Desktop\Slike za seminar\index 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10644" y="4786323"/>
            <a:ext cx="1428752" cy="952501"/>
          </a:xfrm>
          <a:prstGeom prst="rect">
            <a:avLst/>
          </a:prstGeom>
          <a:noFill/>
        </p:spPr>
      </p:pic>
      <p:pic>
        <p:nvPicPr>
          <p:cNvPr id="32776" name="Picture 8" descr="C:\Users\Asus\Desktop\Slike za seminar\index  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7570" y="2285992"/>
            <a:ext cx="1500198" cy="1099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871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sr-Latn-RS" dirty="0" err="1"/>
              <a:t>socijacije</a:t>
            </a:r>
            <a:r>
              <a:rPr lang="sr-Latn-RS" dirty="0"/>
              <a:t>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 algn="ctr">
              <a:buNone/>
            </a:pPr>
            <a:r>
              <a:rPr lang="hu-HU" sz="7200" b="1" dirty="0" err="1"/>
              <a:t>Šta</a:t>
            </a:r>
            <a:r>
              <a:rPr lang="hu-HU" sz="7200" b="1" dirty="0"/>
              <a:t> </a:t>
            </a:r>
            <a:r>
              <a:rPr lang="hu-HU" sz="7200" b="1" dirty="0" err="1"/>
              <a:t>je</a:t>
            </a:r>
            <a:r>
              <a:rPr lang="hu-HU" sz="7200" b="1" dirty="0"/>
              <a:t> </a:t>
            </a:r>
            <a:r>
              <a:rPr lang="hu-HU" sz="7200" b="1" dirty="0" err="1"/>
              <a:t>darovitost</a:t>
            </a:r>
            <a:r>
              <a:rPr lang="hu-HU" sz="7200" b="1" dirty="0"/>
              <a:t>?</a:t>
            </a:r>
          </a:p>
          <a:p>
            <a:pPr marL="0" indent="0" algn="ctr">
              <a:buNone/>
            </a:pPr>
            <a:br>
              <a:rPr lang="hu-HU" sz="7200" b="1" dirty="0"/>
            </a:br>
            <a:endParaRPr lang="hu-HU" sz="7200" b="1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85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Hvala na pažnji!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2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6239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703389" y="4224339"/>
            <a:ext cx="280828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altLang="sr-Latn-RS" sz="2800" b="1" dirty="0">
                <a:solidFill>
                  <a:srgbClr val="FFCC66"/>
                </a:solidFill>
              </a:rPr>
              <a:t>Nasledstvo!? </a:t>
            </a:r>
          </a:p>
          <a:p>
            <a:pPr eaLnBrk="1" hangingPunct="1">
              <a:spcBef>
                <a:spcPct val="50000"/>
              </a:spcBef>
            </a:pPr>
            <a:r>
              <a:rPr lang="sr-Latn-RS" altLang="sr-Latn-RS" sz="2800" b="1" dirty="0">
                <a:solidFill>
                  <a:srgbClr val="FFCC66"/>
                </a:solidFill>
              </a:rPr>
              <a:t>Dar!?</a:t>
            </a:r>
          </a:p>
          <a:p>
            <a:pPr eaLnBrk="1" hangingPunct="1">
              <a:spcBef>
                <a:spcPct val="50000"/>
              </a:spcBef>
            </a:pPr>
            <a:r>
              <a:rPr lang="sr-Latn-RS" altLang="sr-Latn-RS" sz="2800" b="1" dirty="0">
                <a:solidFill>
                  <a:srgbClr val="FFCC66"/>
                </a:solidFill>
              </a:rPr>
              <a:t>Posebna sposobnost?</a:t>
            </a:r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7392145" y="4292600"/>
            <a:ext cx="327585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altLang="sr-Latn-RS" sz="2800" b="1" dirty="0">
                <a:solidFill>
                  <a:srgbClr val="FFCC66"/>
                </a:solidFill>
              </a:rPr>
              <a:t>Posvećenost!?</a:t>
            </a:r>
          </a:p>
          <a:p>
            <a:pPr eaLnBrk="1" hangingPunct="1">
              <a:spcBef>
                <a:spcPct val="50000"/>
              </a:spcBef>
            </a:pPr>
            <a:r>
              <a:rPr lang="sr-Latn-RS" altLang="sr-Latn-RS" sz="2800" b="1" dirty="0">
                <a:solidFill>
                  <a:srgbClr val="FFCC66"/>
                </a:solidFill>
              </a:rPr>
              <a:t>Učenje i znanje!?</a:t>
            </a:r>
          </a:p>
          <a:p>
            <a:pPr eaLnBrk="1" hangingPunct="1">
              <a:spcBef>
                <a:spcPct val="50000"/>
              </a:spcBef>
            </a:pPr>
            <a:r>
              <a:rPr lang="sr-Latn-RS" altLang="sr-Latn-RS" sz="2800" b="1" dirty="0">
                <a:solidFill>
                  <a:srgbClr val="FFCC66"/>
                </a:solidFill>
              </a:rPr>
              <a:t>Vrhunski uspesi!? </a:t>
            </a: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2135560" y="1412777"/>
            <a:ext cx="28803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altLang="sr-Latn-RS" sz="2800" b="1" dirty="0">
                <a:solidFill>
                  <a:srgbClr val="FFCC66"/>
                </a:solidFill>
              </a:rPr>
              <a:t>Natprirodne , mistične, božije moći!? </a:t>
            </a:r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6960096" y="2205039"/>
            <a:ext cx="3707904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RS" altLang="sr-Latn-RS" sz="2800" b="1" dirty="0">
                <a:solidFill>
                  <a:srgbClr val="FFCC66"/>
                </a:solidFill>
              </a:rPr>
              <a:t>Neurološka </a:t>
            </a:r>
            <a:r>
              <a:rPr lang="sr-Latn-RS" altLang="sr-Latn-RS" sz="2800" b="1" dirty="0" err="1">
                <a:solidFill>
                  <a:srgbClr val="FFCC66"/>
                </a:solidFill>
              </a:rPr>
              <a:t>atipičnost</a:t>
            </a:r>
            <a:r>
              <a:rPr lang="sr-Latn-RS" altLang="sr-Latn-RS" sz="2800" b="1" dirty="0">
                <a:solidFill>
                  <a:srgbClr val="FFCC66"/>
                </a:solidFill>
              </a:rPr>
              <a:t>!? </a:t>
            </a:r>
          </a:p>
          <a:p>
            <a:pPr eaLnBrk="1" hangingPunct="1"/>
            <a:r>
              <a:rPr lang="sr-Latn-RS" altLang="sr-Latn-RS" sz="2000" b="1" dirty="0">
                <a:solidFill>
                  <a:srgbClr val="FFCC66"/>
                </a:solidFill>
              </a:rPr>
              <a:t>„tanka je linije između…”!?</a:t>
            </a:r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5232401" y="3663951"/>
            <a:ext cx="2303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altLang="sr-Latn-RS" sz="2400" b="1" dirty="0">
                <a:solidFill>
                  <a:srgbClr val="FFCC66"/>
                </a:solidFill>
              </a:rPr>
              <a:t>Visoki IQ!?</a:t>
            </a: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3850655" y="188914"/>
            <a:ext cx="4795838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hu-HU" altLang="sr-Latn-RS" dirty="0"/>
          </a:p>
          <a:p>
            <a:pPr algn="ctr">
              <a:spcBef>
                <a:spcPct val="50000"/>
              </a:spcBef>
              <a:defRPr/>
            </a:pPr>
            <a:r>
              <a:rPr lang="sr-Latn-RS" altLang="sr-Latn-RS" sz="3600" b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Darovitost</a:t>
            </a:r>
            <a:r>
              <a:rPr lang="sr-Latn-RS" altLang="sr-Latn-RS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algn="ctr">
              <a:spcBef>
                <a:spcPct val="50000"/>
              </a:spcBef>
              <a:defRPr/>
            </a:pPr>
            <a:endParaRPr lang="hu-HU" altLang="sr-Latn-R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24" y="2379956"/>
            <a:ext cx="2292846" cy="1283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30" y="356934"/>
            <a:ext cx="2229002" cy="1055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034" y="254000"/>
            <a:ext cx="1742585" cy="1734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16" y="4581129"/>
            <a:ext cx="2619375" cy="21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Slični pojmovi darovitim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i="1" dirty="0" err="1"/>
              <a:t>Genije</a:t>
            </a:r>
            <a:endParaRPr lang="hu-HU" dirty="0"/>
          </a:p>
          <a:p>
            <a:r>
              <a:rPr lang="hu-HU" i="1" dirty="0" err="1"/>
              <a:t>Talentovan</a:t>
            </a:r>
            <a:endParaRPr lang="hu-HU" dirty="0"/>
          </a:p>
          <a:p>
            <a:r>
              <a:rPr lang="hu-HU" i="1" dirty="0" err="1"/>
              <a:t>Čudo</a:t>
            </a:r>
            <a:r>
              <a:rPr lang="hu-HU" i="1" dirty="0"/>
              <a:t> </a:t>
            </a:r>
            <a:r>
              <a:rPr lang="hu-HU" i="1" dirty="0" err="1"/>
              <a:t>od</a:t>
            </a:r>
            <a:r>
              <a:rPr lang="hu-HU" i="1" dirty="0"/>
              <a:t> </a:t>
            </a:r>
            <a:r>
              <a:rPr lang="hu-HU" i="1" dirty="0" err="1"/>
              <a:t>deteta</a:t>
            </a:r>
            <a:endParaRPr lang="hu-HU" dirty="0"/>
          </a:p>
          <a:p>
            <a:r>
              <a:rPr lang="hu-HU" i="1" dirty="0"/>
              <a:t>„</a:t>
            </a:r>
            <a:r>
              <a:rPr lang="hu-HU" i="1" dirty="0" err="1"/>
              <a:t>Pamtnjaković</a:t>
            </a:r>
            <a:r>
              <a:rPr lang="hu-HU" i="1" dirty="0"/>
              <a:t>”</a:t>
            </a:r>
            <a:endParaRPr lang="hu-HU" dirty="0"/>
          </a:p>
          <a:p>
            <a:r>
              <a:rPr lang="hu-HU" dirty="0" err="1"/>
              <a:t>Zrelo</a:t>
            </a:r>
            <a:r>
              <a:rPr lang="hu-HU" dirty="0"/>
              <a:t> </a:t>
            </a:r>
            <a:r>
              <a:rPr lang="hu-HU" dirty="0" err="1"/>
              <a:t>dete</a:t>
            </a:r>
            <a:endParaRPr lang="hu-HU" dirty="0"/>
          </a:p>
          <a:p>
            <a:r>
              <a:rPr lang="hu-HU" dirty="0" err="1"/>
              <a:t>Nadprosečan</a:t>
            </a:r>
            <a:r>
              <a:rPr lang="hu-HU" dirty="0"/>
              <a:t>,</a:t>
            </a:r>
          </a:p>
          <a:p>
            <a:r>
              <a:rPr lang="hu-HU" dirty="0" err="1"/>
              <a:t>Nadaren</a:t>
            </a:r>
            <a:r>
              <a:rPr lang="hu-HU" dirty="0"/>
              <a:t>, </a:t>
            </a:r>
          </a:p>
          <a:p>
            <a:r>
              <a:rPr lang="hu-HU" dirty="0" err="1"/>
              <a:t>Obdaren</a:t>
            </a:r>
            <a:r>
              <a:rPr lang="hu-HU" dirty="0"/>
              <a:t>,</a:t>
            </a:r>
          </a:p>
          <a:p>
            <a:r>
              <a:rPr lang="hu-HU" dirty="0" err="1"/>
              <a:t>Oštroumnost</a:t>
            </a:r>
            <a:endParaRPr lang="hu-HU" dirty="0"/>
          </a:p>
          <a:p>
            <a:r>
              <a:rPr lang="hu-HU" dirty="0" err="1"/>
              <a:t>Izvaredan</a:t>
            </a:r>
            <a:r>
              <a:rPr lang="hu-HU" dirty="0"/>
              <a:t>, </a:t>
            </a:r>
            <a:r>
              <a:rPr lang="hu-HU" dirty="0" err="1"/>
              <a:t>odličan</a:t>
            </a:r>
            <a:r>
              <a:rPr lang="hu-HU" dirty="0"/>
              <a:t>, </a:t>
            </a:r>
            <a:r>
              <a:rPr lang="hu-HU" dirty="0" err="1"/>
              <a:t>izuzetan</a:t>
            </a:r>
            <a:r>
              <a:rPr lang="hu-HU" dirty="0"/>
              <a:t>…</a:t>
            </a:r>
          </a:p>
          <a:p>
            <a:r>
              <a:rPr lang="hu-HU" dirty="0" err="1"/>
              <a:t>Blistavi</a:t>
            </a:r>
            <a:r>
              <a:rPr lang="hu-HU" dirty="0"/>
              <a:t> </a:t>
            </a:r>
            <a:r>
              <a:rPr lang="hu-HU" dirty="0" err="1"/>
              <a:t>um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890" y="3284984"/>
            <a:ext cx="2086485" cy="3096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79696">
            <a:off x="6952027" y="985979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C000"/>
                </a:solidFill>
              </a:rPr>
              <a:t>Talenat je urođeni potencijal </a:t>
            </a:r>
            <a:r>
              <a:rPr lang="pl-PL" dirty="0">
                <a:solidFill>
                  <a:srgbClr val="FFC000"/>
                </a:solidFill>
              </a:rPr>
              <a:t>(sposobnost) da se u nečemu bude dobar.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5749666"/>
              </p:ext>
            </p:extLst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348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24" y="548680"/>
            <a:ext cx="787241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4900" dirty="0"/>
              <a:t>    Pametno   vs.    </a:t>
            </a:r>
            <a:r>
              <a:rPr lang="en-US" sz="4900" dirty="0"/>
              <a:t>D</a:t>
            </a:r>
            <a:r>
              <a:rPr lang="sr-Latn-RS" sz="4900" dirty="0" err="1"/>
              <a:t>arovito</a:t>
            </a:r>
            <a:r>
              <a:rPr lang="sr-Latn-RS" dirty="0"/>
              <a:t>                                            </a:t>
            </a:r>
            <a:r>
              <a:rPr lang="sr-Latn-RS" sz="2000" dirty="0"/>
              <a:t>(MIVO, 2018:72 prema Galbraith,2007.)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158428"/>
              </p:ext>
            </p:extLst>
          </p:nvPr>
        </p:nvGraphicFramePr>
        <p:xfrm>
          <a:off x="1981200" y="1600200"/>
          <a:ext cx="8258204" cy="454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40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Pametan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Darovit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40">
                <a:tc>
                  <a:txBody>
                    <a:bodyPr/>
                    <a:lstStyle/>
                    <a:p>
                      <a:r>
                        <a:rPr lang="sr-Latn-RS" dirty="0"/>
                        <a:t>- zna odgovor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40">
                <a:tc>
                  <a:txBody>
                    <a:bodyPr/>
                    <a:lstStyle/>
                    <a:p>
                      <a:r>
                        <a:rPr lang="sr-Latn-RS" dirty="0"/>
                        <a:t>-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- jako je posvećen </a:t>
                      </a:r>
                      <a:r>
                        <a:rPr lang="sr-Latn-RS" sz="1200" dirty="0"/>
                        <a:t>(</a:t>
                      </a:r>
                      <a:r>
                        <a:rPr lang="en-US" sz="1200" dirty="0"/>
                        <a:t>ono </a:t>
                      </a:r>
                      <a:r>
                        <a:rPr lang="sr-Latn-RS" sz="1200" dirty="0"/>
                        <a:t>što ga zanima)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40">
                <a:tc>
                  <a:txBody>
                    <a:bodyPr/>
                    <a:lstStyle/>
                    <a:p>
                      <a:r>
                        <a:rPr lang="sr-Latn-RS" dirty="0"/>
                        <a:t>-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- i</a:t>
                      </a:r>
                      <a:r>
                        <a:rPr lang="sr-Latn-RS" baseline="0" dirty="0"/>
                        <a:t> fizički i psihički je usresređen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40">
                <a:tc>
                  <a:txBody>
                    <a:bodyPr/>
                    <a:lstStyle/>
                    <a:p>
                      <a:r>
                        <a:rPr lang="sr-Latn-RS" dirty="0"/>
                        <a:t>- vredan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-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40">
                <a:tc>
                  <a:txBody>
                    <a:bodyPr/>
                    <a:lstStyle/>
                    <a:p>
                      <a:r>
                        <a:rPr lang="sr-Latn-RS" dirty="0"/>
                        <a:t>- daje odgovore na pitanja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040">
                <a:tc>
                  <a:txBody>
                    <a:bodyPr/>
                    <a:lstStyle/>
                    <a:p>
                      <a:r>
                        <a:rPr lang="sr-Latn-RS" dirty="0"/>
                        <a:t>-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- više je u kontaktu sa starijima ili mlađima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040">
                <a:tc>
                  <a:txBody>
                    <a:bodyPr/>
                    <a:lstStyle/>
                    <a:p>
                      <a:r>
                        <a:rPr lang="sr-Latn-RS" dirty="0"/>
                        <a:t>-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- dobro zaključuje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040">
                <a:tc>
                  <a:txBody>
                    <a:bodyPr/>
                    <a:lstStyle/>
                    <a:p>
                      <a:r>
                        <a:rPr lang="sr-Latn-RS" dirty="0"/>
                        <a:t>- lako uči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-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040">
                <a:tc>
                  <a:txBody>
                    <a:bodyPr/>
                    <a:lstStyle/>
                    <a:p>
                      <a:r>
                        <a:rPr lang="sr-Latn-RS" dirty="0"/>
                        <a:t>-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- iskazuje svoje</a:t>
                      </a:r>
                      <a:r>
                        <a:rPr lang="sr-Latn-RS" baseline="0" dirty="0"/>
                        <a:t> mišljenje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040">
                <a:tc>
                  <a:txBody>
                    <a:bodyPr/>
                    <a:lstStyle/>
                    <a:p>
                      <a:r>
                        <a:rPr lang="sr-Latn-RS" dirty="0"/>
                        <a:t>- zadovoljan je sobom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34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Oval 4"/>
          <p:cNvSpPr>
            <a:spLocks noChangeArrowheads="1"/>
          </p:cNvSpPr>
          <p:nvPr/>
        </p:nvSpPr>
        <p:spPr bwMode="auto">
          <a:xfrm>
            <a:off x="5160963" y="2019564"/>
            <a:ext cx="2519362" cy="2417548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sr-Latn-RS" altLang="sr-Latn-RS" sz="160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5160963" y="2736242"/>
            <a:ext cx="20875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RS" altLang="sr-Latn-RS" sz="2400" b="1" dirty="0">
                <a:solidFill>
                  <a:schemeClr val="bg2">
                    <a:lumMod val="50000"/>
                  </a:schemeClr>
                </a:solidFill>
              </a:rPr>
              <a:t>Izuzetne sposobnosti</a:t>
            </a: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1914314" y="4067780"/>
            <a:ext cx="3455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altLang="sr-Latn-RS" b="1" u="sng" dirty="0">
                <a:solidFill>
                  <a:srgbClr val="FFC000"/>
                </a:solidFill>
              </a:rPr>
              <a:t>Intelektualne </a:t>
            </a:r>
            <a:r>
              <a:rPr lang="sr-Latn-RS" altLang="sr-Latn-RS" b="1" u="sng" dirty="0" err="1">
                <a:solidFill>
                  <a:srgbClr val="FFC000"/>
                </a:solidFill>
              </a:rPr>
              <a:t>obalsti</a:t>
            </a:r>
            <a:endParaRPr lang="sr-Latn-RS" altLang="sr-Latn-RS" dirty="0"/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1892340" y="765176"/>
            <a:ext cx="23314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RS" altLang="sr-Latn-RS" b="1" u="sng" dirty="0">
                <a:solidFill>
                  <a:srgbClr val="00B0F0"/>
                </a:solidFill>
              </a:rPr>
              <a:t>Umetničke</a:t>
            </a:r>
          </a:p>
          <a:p>
            <a:pPr eaLnBrk="1" hangingPunct="1"/>
            <a:r>
              <a:rPr lang="sr-Latn-RS" altLang="sr-Latn-RS" b="1" u="sng" dirty="0">
                <a:solidFill>
                  <a:srgbClr val="00B0F0"/>
                </a:solidFill>
              </a:rPr>
              <a:t>oblasti 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8256589" y="1042989"/>
            <a:ext cx="21605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RS" altLang="sr-Latn-RS" b="1" u="sng" dirty="0">
                <a:solidFill>
                  <a:srgbClr val="00B050"/>
                </a:solidFill>
              </a:rPr>
              <a:t>Psiho-</a:t>
            </a:r>
            <a:r>
              <a:rPr lang="sr-Latn-RS" altLang="sr-Latn-RS" b="1" u="sng" dirty="0" err="1">
                <a:solidFill>
                  <a:srgbClr val="00B050"/>
                </a:solidFill>
              </a:rPr>
              <a:t>motoričke</a:t>
            </a:r>
            <a:r>
              <a:rPr lang="sr-Latn-RS" altLang="sr-Latn-RS" b="1" u="sng" dirty="0">
                <a:solidFill>
                  <a:srgbClr val="00B050"/>
                </a:solidFill>
              </a:rPr>
              <a:t> oblasti</a:t>
            </a:r>
            <a:endParaRPr lang="sr-Latn-RS" altLang="sr-Latn-RS" dirty="0"/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7680325" y="4044697"/>
            <a:ext cx="2520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altLang="sr-Latn-RS" b="1" u="sng" dirty="0">
                <a:solidFill>
                  <a:srgbClr val="C00000"/>
                </a:solidFill>
              </a:rPr>
              <a:t>Socijalne oblasti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44" y="163530"/>
            <a:ext cx="1130732" cy="1758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1" y="4794000"/>
            <a:ext cx="2447925" cy="186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944548"/>
            <a:ext cx="1944042" cy="107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33" y="1871658"/>
            <a:ext cx="2356470" cy="1325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76" y="4653137"/>
            <a:ext cx="2409825" cy="189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2434305"/>
            <a:ext cx="2300459" cy="152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8054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2800" dirty="0"/>
              <a:t>Teorijski model darovitosti </a:t>
            </a:r>
            <a:r>
              <a:rPr lang="hu-HU" sz="2800" dirty="0"/>
              <a:t>(</a:t>
            </a:r>
            <a:r>
              <a:rPr lang="hu-HU" sz="2800" dirty="0" err="1"/>
              <a:t>Renzulli</a:t>
            </a:r>
            <a:r>
              <a:rPr lang="hu-HU" sz="2800" dirty="0"/>
              <a:t>, 1978)</a:t>
            </a:r>
            <a:br>
              <a:rPr lang="sr-Latn-RS" sz="1800" dirty="0"/>
            </a:br>
            <a:endParaRPr lang="sr-Latn-RS" sz="1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4508005"/>
              </p:ext>
            </p:extLst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1638422">
            <a:off x="7200585" y="2926368"/>
            <a:ext cx="136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VO ustanova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3953" y="5651956"/>
            <a:ext cx="95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Vršnjaci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474242">
            <a:off x="3647729" y="3140968"/>
            <a:ext cx="107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Porodica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darovite</a:t>
            </a:r>
            <a:r>
              <a:rPr lang="en-US" dirty="0"/>
              <a:t> </a:t>
            </a:r>
            <a:r>
              <a:rPr lang="en-US" dirty="0" err="1"/>
              <a:t>dece</a:t>
            </a:r>
            <a:r>
              <a:rPr lang="en-US" dirty="0"/>
              <a:t> </a:t>
            </a:r>
            <a:br>
              <a:rPr lang="sr-Latn-RS" dirty="0"/>
            </a:br>
            <a:r>
              <a:rPr lang="en-US" dirty="0"/>
              <a:t>(</a:t>
            </a:r>
            <a:r>
              <a:rPr lang="en-US" dirty="0" err="1"/>
              <a:t>Altaras</a:t>
            </a:r>
            <a:r>
              <a:rPr lang="en-US" dirty="0"/>
              <a:t>, 2006):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492897"/>
            <a:ext cx="8229600" cy="3633267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92D05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Izuzetna sposobnost </a:t>
            </a:r>
            <a:r>
              <a:rPr lang="pl-PL" sz="2800" b="1" dirty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za ovladavanje nekim domenom,</a:t>
            </a:r>
            <a:endParaRPr lang="en-US" sz="2800" dirty="0">
              <a:solidFill>
                <a:schemeClr val="tx1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Specifičan</a:t>
            </a:r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odnos</a:t>
            </a:r>
            <a:r>
              <a:rPr lang="en-US" sz="2800" b="1" dirty="0">
                <a:solidFill>
                  <a:srgbClr val="92D05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prema</a:t>
            </a:r>
            <a:r>
              <a:rPr lang="en-US" sz="2800" b="1" dirty="0">
                <a:solidFill>
                  <a:srgbClr val="92D05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datom</a:t>
            </a:r>
            <a:r>
              <a:rPr lang="en-US" sz="2800" b="1" dirty="0">
                <a:solidFill>
                  <a:srgbClr val="92D05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domenu</a:t>
            </a:r>
            <a:r>
              <a:rPr lang="sr-Latn-RS" sz="2800" b="1" dirty="0">
                <a:solidFill>
                  <a:srgbClr val="92D05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b="1" dirty="0" err="1">
                <a:latin typeface="Tw Cen MT" panose="020B0602020104020603" pitchFamily="34" charset="0"/>
              </a:rPr>
              <a:t>Specifična</a:t>
            </a:r>
            <a:r>
              <a:rPr lang="en-US" sz="2800" b="1" dirty="0">
                <a:latin typeface="Tw Cen MT" panose="020B0602020104020603" pitchFamily="34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w Cen MT" panose="020B0602020104020603" pitchFamily="34" charset="0"/>
              </a:rPr>
              <a:t>slika</a:t>
            </a:r>
            <a:r>
              <a:rPr lang="en-US" sz="2800" b="1" dirty="0">
                <a:solidFill>
                  <a:srgbClr val="92D050"/>
                </a:solidFill>
                <a:latin typeface="Tw Cen MT" panose="020B0602020104020603" pitchFamily="34" charset="0"/>
              </a:rPr>
              <a:t> o </a:t>
            </a:r>
            <a:r>
              <a:rPr lang="en-US" sz="2800" b="1" dirty="0" err="1">
                <a:solidFill>
                  <a:srgbClr val="92D050"/>
                </a:solidFill>
                <a:latin typeface="Tw Cen MT" panose="020B0602020104020603" pitchFamily="34" charset="0"/>
              </a:rPr>
              <a:t>sebi</a:t>
            </a:r>
            <a:r>
              <a:rPr lang="en-US" sz="2800" b="1" dirty="0">
                <a:solidFill>
                  <a:srgbClr val="92D050"/>
                </a:solidFill>
                <a:latin typeface="Tw Cen MT" panose="020B0602020104020603" pitchFamily="34" charset="0"/>
              </a:rPr>
              <a:t> </a:t>
            </a:r>
            <a:r>
              <a:rPr lang="en-US" sz="2800" b="1" dirty="0" err="1">
                <a:latin typeface="Tw Cen MT" panose="020B0602020104020603" pitchFamily="34" charset="0"/>
              </a:rPr>
              <a:t>i</a:t>
            </a:r>
            <a:r>
              <a:rPr lang="en-US" sz="2800" b="1" dirty="0">
                <a:latin typeface="Tw Cen MT" panose="020B0602020104020603" pitchFamily="34" charset="0"/>
              </a:rPr>
              <a:t> </a:t>
            </a:r>
            <a:r>
              <a:rPr lang="en-US" sz="2800" b="1" dirty="0" err="1">
                <a:latin typeface="Tw Cen MT" panose="020B0602020104020603" pitchFamily="34" charset="0"/>
              </a:rPr>
              <a:t>socijalna</a:t>
            </a:r>
            <a:r>
              <a:rPr lang="en-US" sz="2800" b="1" dirty="0">
                <a:latin typeface="Tw Cen MT" panose="020B0602020104020603" pitchFamily="34" charset="0"/>
              </a:rPr>
              <a:t> </a:t>
            </a:r>
            <a:r>
              <a:rPr lang="en-US" sz="2800" b="1" dirty="0" err="1">
                <a:latin typeface="Tw Cen MT" panose="020B0602020104020603" pitchFamily="34" charset="0"/>
              </a:rPr>
              <a:t>pozicija</a:t>
            </a:r>
            <a:r>
              <a:rPr lang="sr-Latn-RS" sz="2800" b="1" dirty="0">
                <a:latin typeface="Tw Cen MT" panose="020B0602020104020603" pitchFamily="34" charset="0"/>
              </a:rPr>
              <a:t>,</a:t>
            </a:r>
          </a:p>
          <a:p>
            <a:r>
              <a:rPr lang="en-US" sz="2800" b="1" dirty="0" err="1">
                <a:latin typeface="Tw Cen MT" panose="020B0602020104020603" pitchFamily="34" charset="0"/>
              </a:rPr>
              <a:t>Specifičan</a:t>
            </a:r>
            <a:r>
              <a:rPr lang="en-US" sz="2800" b="1" dirty="0">
                <a:latin typeface="Tw Cen MT" panose="020B0602020104020603" pitchFamily="34" charset="0"/>
              </a:rPr>
              <a:t> </a:t>
            </a:r>
            <a:r>
              <a:rPr lang="en-US" sz="2800" b="1" dirty="0" err="1">
                <a:latin typeface="Tw Cen MT" panose="020B0602020104020603" pitchFamily="34" charset="0"/>
              </a:rPr>
              <a:t>profil</a:t>
            </a:r>
            <a:r>
              <a:rPr lang="en-US" sz="2800" b="1" dirty="0">
                <a:latin typeface="Tw Cen MT" panose="020B0602020104020603" pitchFamily="34" charset="0"/>
              </a:rPr>
              <a:t> </a:t>
            </a:r>
            <a:r>
              <a:rPr lang="en-US" sz="2800" b="1" dirty="0" err="1">
                <a:latin typeface="Tw Cen MT" panose="020B0602020104020603" pitchFamily="34" charset="0"/>
              </a:rPr>
              <a:t>ličnosti</a:t>
            </a:r>
            <a:r>
              <a:rPr lang="en-US" sz="2800" b="1" dirty="0">
                <a:latin typeface="Tw Cen MT" panose="020B0602020104020603" pitchFamily="34" charset="0"/>
              </a:rPr>
              <a:t> </a:t>
            </a:r>
            <a:r>
              <a:rPr lang="en-US" sz="2800" b="1" dirty="0" err="1">
                <a:latin typeface="Tw Cen MT" panose="020B0602020104020603" pitchFamily="34" charset="0"/>
              </a:rPr>
              <a:t>i</a:t>
            </a:r>
            <a:r>
              <a:rPr lang="en-US" sz="2800" b="1" dirty="0">
                <a:latin typeface="Tw Cen MT" panose="020B0602020104020603" pitchFamily="34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w Cen MT" panose="020B0602020104020603" pitchFamily="34" charset="0"/>
              </a:rPr>
              <a:t>socijalnog</a:t>
            </a:r>
            <a:r>
              <a:rPr lang="en-US" sz="2800" b="1" dirty="0">
                <a:solidFill>
                  <a:srgbClr val="92D050"/>
                </a:solidFill>
                <a:latin typeface="Tw Cen MT" panose="020B0602020104020603" pitchFamily="34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w Cen MT" panose="020B0602020104020603" pitchFamily="34" charset="0"/>
              </a:rPr>
              <a:t>funkcionisanja</a:t>
            </a:r>
            <a:endParaRPr lang="en-US" sz="2800" dirty="0">
              <a:solidFill>
                <a:srgbClr val="92D05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04900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245</TotalTime>
  <Words>435</Words>
  <Application>Microsoft Office PowerPoint</Application>
  <PresentationFormat>Widescreen</PresentationFormat>
  <Paragraphs>124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Tw Cen MT</vt:lpstr>
      <vt:lpstr>Thatch</vt:lpstr>
      <vt:lpstr>Darovitosti i daroviti</vt:lpstr>
      <vt:lpstr>Asocijacije </vt:lpstr>
      <vt:lpstr>PowerPoint Presentation</vt:lpstr>
      <vt:lpstr>Slični pojmovi darovitim</vt:lpstr>
      <vt:lpstr>PowerPoint Presentation</vt:lpstr>
      <vt:lpstr>    Pametno   vs.    Darovito                                            (MIVO, 2018:72 prema Galbraith,2007.)</vt:lpstr>
      <vt:lpstr>PowerPoint Presentation</vt:lpstr>
      <vt:lpstr>Teorijski model darovitosti (Renzulli, 1978) </vt:lpstr>
      <vt:lpstr>Karakteristike darovite dece  (Altaras, 2006):</vt:lpstr>
      <vt:lpstr>Tipovi darovitih (Betts &amp; Neihart)</vt:lpstr>
      <vt:lpstr>USPEŠNO DAROVITO DETE</vt:lpstr>
      <vt:lpstr>PRKOSNO DAROVITO DETE – “IZAZIVAČ”</vt:lpstr>
      <vt:lpstr>PRIKRIVENO (blokirano)</vt:lpstr>
      <vt:lpstr>“OTPADNIK”</vt:lpstr>
      <vt:lpstr>DVOSTRUKO POSEBNO </vt:lpstr>
      <vt:lpstr>SAMOSTALNO </vt:lpstr>
      <vt:lpstr>„Tako bi bilo dobro,  kada bi darovito dete bilo  savršeno normalno!”  (Galbraith, 2007) </vt:lpstr>
      <vt:lpstr>„Svet iz ugla insekta“ Likovni konkurs dečjih radova Koji rad je produkt darovitog!?</vt:lpstr>
      <vt:lpstr>Ko sve može da uoči darovitost kod dece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Darovitosti i daroviti</dc:title>
  <dc:creator>Ottilia</dc:creator>
  <cp:lastModifiedBy>Korisnik</cp:lastModifiedBy>
  <cp:revision>30</cp:revision>
  <dcterms:created xsi:type="dcterms:W3CDTF">2018-10-29T10:30:45Z</dcterms:created>
  <dcterms:modified xsi:type="dcterms:W3CDTF">2021-11-03T08:48:37Z</dcterms:modified>
</cp:coreProperties>
</file>